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68" r:id="rId2"/>
    <p:sldId id="264" r:id="rId3"/>
    <p:sldId id="267" r:id="rId4"/>
    <p:sldId id="269" r:id="rId5"/>
    <p:sldId id="270" r:id="rId6"/>
    <p:sldId id="271" r:id="rId7"/>
    <p:sldId id="272" r:id="rId8"/>
    <p:sldId id="266" r:id="rId9"/>
    <p:sldId id="263" r:id="rId10"/>
    <p:sldId id="262" r:id="rId11"/>
  </p:sldIdLst>
  <p:sldSz cx="12192000" cy="6858000"/>
  <p:notesSz cx="6891338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1F"/>
    <a:srgbClr val="FF9900"/>
    <a:srgbClr val="FF3300"/>
    <a:srgbClr val="990000"/>
    <a:srgbClr val="FF3399"/>
    <a:srgbClr val="FFFF00"/>
    <a:srgbClr val="A81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01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70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743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6211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022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85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00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9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3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8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2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3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22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8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12766" y="5686698"/>
            <a:ext cx="5282342" cy="58610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8901F"/>
                </a:solidFill>
              </a:rPr>
              <a:t>Logo synodu</a:t>
            </a:r>
            <a:endParaRPr lang="pl-PL" dirty="0">
              <a:solidFill>
                <a:srgbClr val="F8901F"/>
              </a:solidFill>
            </a:endParaRPr>
          </a:p>
        </p:txBody>
      </p:sp>
      <p:pic>
        <p:nvPicPr>
          <p:cNvPr id="1026" name="Picture 2" descr="https://misyjne.pl/wp-content/uploads/2021/10/LOGO-PL-JE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58309" cy="55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931404" y="0"/>
            <a:ext cx="4510131" cy="206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synodalność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596106" y="1528701"/>
            <a:ext cx="4845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fdArial Black"/>
              </a:rPr>
              <a:t>KOŚCIÓŁ PODĄŻAJĄCY RAZEM</a:t>
            </a:r>
            <a:endParaRPr lang="pl-PL" sz="2400" dirty="0">
              <a:latin typeface="fdArial Black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29866" y="3419564"/>
            <a:ext cx="4845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„Droga synodalności jest drogą, której Bóg oczekuje o</a:t>
            </a:r>
            <a:r>
              <a:rPr lang="pl-PL" altLang="pl-PL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pl-PL" altLang="pl-PL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Kościoła trzeciego tysiąclecia.</a:t>
            </a: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To, o co Pan nas prosi, w pewnym sensie, zawiera się już w słowie „Synod”. </a:t>
            </a:r>
            <a:r>
              <a:rPr lang="pl-PL" alt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Podążajmy drogą razem - świeccy, pasterze, biskup Rzymu”.</a:t>
            </a:r>
            <a:endParaRPr lang="pl-PL" alt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959635" y="4816934"/>
            <a:ext cx="3708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Przemówienie papieża Franciszka </a:t>
            </a:r>
            <a:r>
              <a:rPr lang="pl-PL" alt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 okazji obchodów 50-lecia ustanowienia Synodu Biskupów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pl-PL" dirty="0" smtClean="0"/>
              <a:t>Odpowiedź na nadużycia</a:t>
            </a:r>
            <a:endParaRPr lang="pl-PL" dirty="0"/>
          </a:p>
        </p:txBody>
      </p:sp>
      <p:sp>
        <p:nvSpPr>
          <p:cNvPr id="10" name="Prostokąt 2"/>
          <p:cNvSpPr>
            <a:spLocks noChangeArrowheads="1"/>
          </p:cNvSpPr>
          <p:nvPr/>
        </p:nvSpPr>
        <p:spPr bwMode="auto">
          <a:xfrm>
            <a:off x="1415461" y="1574026"/>
            <a:ext cx="590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l-PL" altLang="pl-PL" i="1" dirty="0">
                <a:latin typeface="Franklin Gothic Book" panose="020B0503020102020204" pitchFamily="34" charset="0"/>
              </a:rPr>
              <a:t>Komisja Australijska, biskupi niemieccy, papież Franciszek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06286" y="2419952"/>
            <a:ext cx="8995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Gdyby trzeba było wskazać tylko jeden czynnik</a:t>
            </a:r>
            <a:r>
              <a:rPr lang="pl-PL" alt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który przyczynił się do toksycznej reakcji przywódców Kościoła katolickiego na ofiary wykorzystywania seksualnego, byłby to 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klerykalizm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(...). Klerykalizm jest wirusem, który zaraził Kościół, lub jakikolwiek inny kościół,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który uwierzono, że ludzie kościoła, kapłani, biskupi są w jakiś sposób uświęceni i stoją ponad zwykłymi ludźmi,</a:t>
            </a:r>
            <a:b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 powodu tego ich uświęcenia i znaczenia, należy ich uważać za ważniejszych</a:t>
            </a:r>
            <a:b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chronionych ”</a:t>
            </a:r>
            <a:endParaRPr lang="pl-PL" alt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59383" y="455798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pl-PL" altLang="pl-PL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końcowy Królewskiej Komisji ds. Instytucjonalnych Odpowiedzi na wykorzystywanie seksualne dzieci</a:t>
            </a: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sporządzony przez rząd </a:t>
            </a:r>
            <a:r>
              <a:rPr lang="pl-PL" alt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Australii</a:t>
            </a:r>
            <a:br>
              <a:rPr lang="pl-PL" alt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zbadania okresu 1950–2017. Opublikowany w 2017 </a:t>
            </a:r>
            <a:endParaRPr lang="pl-PL" alt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8479" y="300218"/>
            <a:ext cx="5087127" cy="2470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synodalność jest konstytutywna dla Kościoła</a:t>
            </a:r>
          </a:p>
        </p:txBody>
      </p:sp>
      <p:pic>
        <p:nvPicPr>
          <p:cNvPr id="2050" name="Picture 2" descr="https://lh3.googleusercontent.com/proxy/HAO-KzxPlw1Oj5awojgVcJyNcPx_NggB7kw3ft7t6L5lZGWyVdhp0K1yoCQH6sePqE9hDskQ7gzmV3ab9n1hHmvBkCVcTqCAVRrKKiUPrLdYNqNNFdqSZbP2YuXiucnrCFXKT1dRXN0zqW0XBDn2WM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07" y="0"/>
            <a:ext cx="5528252" cy="6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917264" y="3862884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fdArial Black"/>
              </a:rPr>
              <a:t>DUCHOWOŚĆ KOMUNII</a:t>
            </a:r>
            <a:endParaRPr lang="pl-PL" sz="2400" dirty="0">
              <a:latin typeface="fdArial Black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388905" y="4371595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fdArial Black"/>
              </a:rPr>
              <a:t>JEDNOŚĆ W RÓŻNORODNOŚCI</a:t>
            </a:r>
            <a:endParaRPr lang="pl-PL" sz="2400" dirty="0">
              <a:latin typeface="fdArial Black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650438" y="4880306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fdArial Black"/>
              </a:rPr>
              <a:t>MISYJNOŚĆ</a:t>
            </a:r>
            <a:endParaRPr lang="pl-PL" sz="2400" dirty="0">
              <a:latin typeface="fd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864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763" y="363681"/>
            <a:ext cx="11378044" cy="831273"/>
          </a:xfrm>
        </p:spPr>
        <p:txBody>
          <a:bodyPr>
            <a:noAutofit/>
          </a:bodyPr>
          <a:lstStyle/>
          <a:p>
            <a:r>
              <a:rPr lang="pl-PL" sz="6000" dirty="0"/>
              <a:t>Czym więc jest synodalność?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36646" y="2436290"/>
            <a:ext cx="479937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solidFill>
                  <a:srgbClr val="F8901F"/>
                </a:solidFill>
                <a:latin typeface="Roboto"/>
              </a:rPr>
              <a:t>Międzynarodowa </a:t>
            </a:r>
            <a:r>
              <a:rPr lang="pl-PL" b="1" u="sng" dirty="0">
                <a:solidFill>
                  <a:srgbClr val="F8901F"/>
                </a:solidFill>
                <a:latin typeface="Roboto"/>
              </a:rPr>
              <a:t>Komisja </a:t>
            </a:r>
            <a:r>
              <a:rPr lang="pl-PL" b="1" u="sng" dirty="0" smtClean="0">
                <a:solidFill>
                  <a:srgbClr val="F8901F"/>
                </a:solidFill>
                <a:latin typeface="Roboto"/>
              </a:rPr>
              <a:t>Teologiczna:</a:t>
            </a:r>
          </a:p>
          <a:p>
            <a:endParaRPr lang="pl-PL" dirty="0">
              <a:solidFill>
                <a:srgbClr val="182B49"/>
              </a:solidFill>
              <a:latin typeface="Roboto"/>
            </a:endParaRPr>
          </a:p>
          <a:p>
            <a:r>
              <a:rPr lang="pl-PL" sz="2000" dirty="0">
                <a:latin typeface="Calibri" panose="020F0502020204030204" pitchFamily="34" charset="0"/>
                <a:ea typeface="MS PGothic" panose="020B0600070205080204" pitchFamily="34" charset="-128"/>
              </a:rPr>
              <a:t>„Sposób </a:t>
            </a:r>
            <a:r>
              <a:rPr lang="pl-PL" sz="2000" dirty="0">
                <a:latin typeface="Calibri" panose="020F0502020204030204" pitchFamily="34" charset="0"/>
                <a:ea typeface="MS PGothic" panose="020B0600070205080204" pitchFamily="34" charset="-128"/>
              </a:rPr>
              <a:t>życia i działania oparty na soborowej eklezjologii”. </a:t>
            </a:r>
            <a:endParaRPr lang="pl-PL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pl-PL" dirty="0">
              <a:solidFill>
                <a:srgbClr val="182B49"/>
              </a:solidFill>
              <a:latin typeface="Roboto"/>
            </a:endParaRPr>
          </a:p>
        </p:txBody>
      </p:sp>
      <p:sp>
        <p:nvSpPr>
          <p:cNvPr id="5" name="Trójkąt równoramienny 4"/>
          <p:cNvSpPr/>
          <p:nvPr/>
        </p:nvSpPr>
        <p:spPr>
          <a:xfrm rot="10800000">
            <a:off x="6732857" y="2872077"/>
            <a:ext cx="2331027" cy="2126662"/>
          </a:xfrm>
          <a:prstGeom prst="triangle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równoramienny 5"/>
          <p:cNvSpPr/>
          <p:nvPr/>
        </p:nvSpPr>
        <p:spPr>
          <a:xfrm>
            <a:off x="9960718" y="1469073"/>
            <a:ext cx="1011381" cy="1246909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0099963" y="1074216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Papież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9974043" y="2757541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Lud Boży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0565793" y="1489853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Biskupi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0784175" y="193863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rgbClr val="182B49"/>
                </a:solidFill>
                <a:latin typeface="Roboto"/>
              </a:rPr>
              <a:t>K</a:t>
            </a:r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sięża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7515224" y="249762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Lud Boży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7531923" y="5065410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Papież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529384" y="4142127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Biskupi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6187785" y="343015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rgbClr val="182B49"/>
                </a:solidFill>
                <a:latin typeface="Roboto"/>
              </a:rPr>
              <a:t>K</a:t>
            </a:r>
            <a:r>
              <a:rPr lang="pl-PL" sz="1400" dirty="0" smtClean="0">
                <a:solidFill>
                  <a:srgbClr val="182B49"/>
                </a:solidFill>
                <a:latin typeface="Roboto"/>
              </a:rPr>
              <a:t>sięża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0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4441" y="259081"/>
            <a:ext cx="9276805" cy="1047206"/>
          </a:xfrm>
        </p:spPr>
        <p:txBody>
          <a:bodyPr/>
          <a:lstStyle/>
          <a:p>
            <a:r>
              <a:rPr lang="pl-PL" dirty="0" smtClean="0"/>
              <a:t>Reforma na trzech poziomach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355977" y="4111283"/>
            <a:ext cx="50202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latin typeface="fdArial Black"/>
              </a:rPr>
              <a:t>p</a:t>
            </a:r>
            <a:r>
              <a:rPr lang="pl-PL" u="sng" dirty="0" smtClean="0">
                <a:latin typeface="fdArial Black"/>
              </a:rPr>
              <a:t>rzemiana relacji:</a:t>
            </a:r>
            <a:r>
              <a:rPr lang="pl-PL" sz="2400" dirty="0" smtClean="0">
                <a:latin typeface="fdArial Black"/>
              </a:rPr>
              <a:t/>
            </a:r>
            <a:br>
              <a:rPr lang="pl-PL" sz="2400" dirty="0" smtClean="0">
                <a:latin typeface="fdArial Black"/>
              </a:rPr>
            </a:br>
            <a:r>
              <a:rPr lang="pl-PL" sz="2400" dirty="0" err="1" smtClean="0">
                <a:latin typeface="fdArial Black"/>
              </a:rPr>
              <a:t>Klarykalizm</a:t>
            </a:r>
            <a:r>
              <a:rPr lang="pl-PL" sz="2400" dirty="0" smtClean="0">
                <a:latin typeface="fdArial Black"/>
              </a:rPr>
              <a:t> a synodalność</a:t>
            </a:r>
            <a:br>
              <a:rPr lang="pl-PL" sz="2400" dirty="0" smtClean="0">
                <a:latin typeface="fdArial Black"/>
              </a:rPr>
            </a:br>
            <a:endParaRPr lang="pl-PL" sz="2400" dirty="0">
              <a:latin typeface="fdArial Black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85382" y="1292074"/>
            <a:ext cx="4966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8901F"/>
                </a:solidFill>
                <a:latin typeface="fdArial Black"/>
              </a:rPr>
              <a:t>1. NAWRÓCENIE MENTALNOŚCI</a:t>
            </a:r>
            <a:endParaRPr lang="pl-PL" sz="2400" b="1" dirty="0">
              <a:solidFill>
                <a:srgbClr val="F8901F"/>
              </a:solidFill>
              <a:latin typeface="fdArial Black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8754" y="2925544"/>
            <a:ext cx="8780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fdArial Black"/>
              </a:rPr>
              <a:t>Kościół nie krąży wokół biskupów, ale wokół Chrystusa, </a:t>
            </a:r>
          </a:p>
          <a:p>
            <a:endParaRPr lang="pl-PL" sz="2400" dirty="0">
              <a:latin typeface="fdArial Black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690205" y="2105472"/>
            <a:ext cx="349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u="sng" dirty="0">
                <a:latin typeface="fdArial Black"/>
              </a:rPr>
              <a:t>sposób myślenia o </a:t>
            </a:r>
            <a:r>
              <a:rPr lang="pl-PL" sz="2000" u="sng" dirty="0" smtClean="0">
                <a:latin typeface="fdArial Black"/>
              </a:rPr>
              <a:t>Kościele: </a:t>
            </a:r>
            <a:endParaRPr lang="pl-PL" sz="2000" u="sng" dirty="0">
              <a:latin typeface="fdArial Black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42771" y="3661342"/>
            <a:ext cx="40318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>
                <a:latin typeface="fdArial Black"/>
              </a:rPr>
              <a:t>przemiana </a:t>
            </a:r>
            <a:r>
              <a:rPr lang="pl-PL" u="sng" dirty="0" smtClean="0">
                <a:latin typeface="fdArial Black"/>
              </a:rPr>
              <a:t>postaw: </a:t>
            </a:r>
            <a:r>
              <a:rPr lang="pl-PL" dirty="0" smtClean="0">
                <a:latin typeface="fdArial Black"/>
              </a:rPr>
              <a:t/>
            </a:r>
            <a:br>
              <a:rPr lang="pl-PL" dirty="0" smtClean="0">
                <a:latin typeface="fdArial Black"/>
              </a:rPr>
            </a:br>
            <a:r>
              <a:rPr lang="pl-PL" dirty="0" smtClean="0">
                <a:latin typeface="fdArial Black"/>
              </a:rPr>
              <a:t>słuchanie</a:t>
            </a:r>
            <a:br>
              <a:rPr lang="pl-PL" dirty="0" smtClean="0">
                <a:latin typeface="fdArial Black"/>
              </a:rPr>
            </a:br>
            <a:r>
              <a:rPr lang="pl-PL" dirty="0" smtClean="0">
                <a:latin typeface="fdArial Black"/>
              </a:rPr>
              <a:t>otwartość na dialog</a:t>
            </a:r>
            <a:br>
              <a:rPr lang="pl-PL" dirty="0" smtClean="0">
                <a:latin typeface="fdArial Black"/>
              </a:rPr>
            </a:br>
            <a:r>
              <a:rPr lang="pl-PL" dirty="0" smtClean="0">
                <a:latin typeface="fdArial Black"/>
              </a:rPr>
              <a:t>pokora</a:t>
            </a:r>
            <a:br>
              <a:rPr lang="pl-PL" dirty="0" smtClean="0">
                <a:latin typeface="fdArial Black"/>
              </a:rPr>
            </a:br>
            <a:r>
              <a:rPr lang="pl-PL" dirty="0" smtClean="0">
                <a:latin typeface="fdArial Black"/>
              </a:rPr>
              <a:t>zdolność do przyjęcia krytyki</a:t>
            </a:r>
            <a:br>
              <a:rPr lang="pl-PL" dirty="0" smtClean="0">
                <a:latin typeface="fdArial Black"/>
              </a:rPr>
            </a:br>
            <a:r>
              <a:rPr lang="pl-PL" dirty="0" smtClean="0">
                <a:latin typeface="fdArial Black"/>
              </a:rPr>
              <a:t>promowanie współodpowiedzialności </a:t>
            </a:r>
            <a:endParaRPr lang="pl-PL" dirty="0">
              <a:latin typeface="fdArial Black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921000" y="23055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fdArial Black"/>
              </a:rPr>
              <a:t/>
            </a:r>
            <a:br>
              <a:rPr lang="pl-PL" dirty="0">
                <a:latin typeface="fdArial Black"/>
              </a:rPr>
            </a:br>
            <a:r>
              <a:rPr lang="pl-PL" dirty="0">
                <a:latin typeface="fdArial Black"/>
              </a:rPr>
              <a:t>sposób postrzegania roli świeckich i duchownych, </a:t>
            </a:r>
            <a:endParaRPr lang="pl-PL" dirty="0">
              <a:latin typeface="fd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79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Reforma na trzech poziomach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82153" y="1739631"/>
            <a:ext cx="5514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8901F"/>
                </a:solidFill>
                <a:latin typeface="fdArial Black"/>
              </a:rPr>
              <a:t>2. NAWRÓCENIE DUSZPASTERSKIE</a:t>
            </a:r>
            <a:endParaRPr lang="pl-PL" sz="2400" b="1" dirty="0">
              <a:solidFill>
                <a:srgbClr val="F8901F"/>
              </a:solidFill>
              <a:latin typeface="fdArial Black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4575" y="2435781"/>
            <a:ext cx="6938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02020"/>
                </a:solidFill>
                <a:latin typeface="Titillium Web"/>
              </a:rPr>
              <a:t>Marzę </a:t>
            </a:r>
            <a:r>
              <a:rPr lang="pl-PL" dirty="0">
                <a:solidFill>
                  <a:srgbClr val="202020"/>
                </a:solidFill>
                <a:latin typeface="Titillium Web"/>
              </a:rPr>
              <a:t>o wyborze misyjnym, zdolnym przemienić wszystko</a:t>
            </a:r>
            <a:r>
              <a:rPr lang="pl-PL" dirty="0" smtClean="0">
                <a:solidFill>
                  <a:srgbClr val="202020"/>
                </a:solidFill>
                <a:latin typeface="Titillium Web"/>
              </a:rPr>
              <a:t>, </a:t>
            </a:r>
            <a:r>
              <a:rPr lang="pl-PL" dirty="0">
                <a:solidFill>
                  <a:srgbClr val="202020"/>
                </a:solidFill>
                <a:latin typeface="Titillium Web"/>
              </a:rPr>
              <a:t>aby </a:t>
            </a:r>
            <a:r>
              <a:rPr lang="pl-PL" b="1" dirty="0">
                <a:solidFill>
                  <a:srgbClr val="C00000"/>
                </a:solidFill>
                <a:latin typeface="Titillium Web"/>
              </a:rPr>
              <a:t>zwyczaje, style, rozkład zajęć, język i wszystkie struktury</a:t>
            </a:r>
            <a:r>
              <a:rPr lang="pl-PL" dirty="0">
                <a:solidFill>
                  <a:srgbClr val="C00000"/>
                </a:solidFill>
                <a:latin typeface="Titillium Web"/>
              </a:rPr>
              <a:t> </a:t>
            </a:r>
            <a:r>
              <a:rPr lang="pl-PL" dirty="0">
                <a:solidFill>
                  <a:srgbClr val="202020"/>
                </a:solidFill>
                <a:latin typeface="Titillium Web"/>
              </a:rPr>
              <a:t>kościelne stały się odpowiednim kanałem bardziej do ewangelizowania dzisiejszego świata niż do zachowania stanu rzeczy. </a:t>
            </a:r>
            <a:r>
              <a:rPr lang="pl-PL" dirty="0" smtClean="0">
                <a:solidFill>
                  <a:srgbClr val="202020"/>
                </a:solidFill>
                <a:latin typeface="Titillium Web"/>
              </a:rPr>
              <a:t>(EG 27)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424518" y="3913109"/>
            <a:ext cx="735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paradygmatyczny takiej odnowionej wspólnoty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znajdujemy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pierwszych wspólnotach </a:t>
            </a:r>
            <a:r>
              <a:rPr lang="pl-PL" altLang="pl-PL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chrześcijańskich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(por. </a:t>
            </a:r>
            <a:r>
              <a:rPr lang="pl-PL" altLang="pl-PL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42-47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), które potrafiły poszukiwać ciągle nowych sposobów ewangelizowania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odpowiednio do kultur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i okoliczności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.”(</a:t>
            </a:r>
            <a:r>
              <a:rPr lang="pl-PL" alt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Aparecida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369)</a:t>
            </a: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713462" y="2626248"/>
            <a:ext cx="3659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F8901F"/>
                </a:solidFill>
                <a:latin typeface="Titillium Web"/>
              </a:rPr>
              <a:t>Rada parafialna</a:t>
            </a:r>
          </a:p>
          <a:p>
            <a:r>
              <a:rPr lang="pl-PL" b="1" dirty="0" smtClean="0">
                <a:solidFill>
                  <a:srgbClr val="F8901F"/>
                </a:solidFill>
                <a:latin typeface="Titillium Web"/>
              </a:rPr>
              <a:t>Duszpasterska rada diecezjalna</a:t>
            </a:r>
          </a:p>
          <a:p>
            <a:r>
              <a:rPr lang="pl-PL" b="1" dirty="0" smtClean="0">
                <a:solidFill>
                  <a:srgbClr val="F8901F"/>
                </a:solidFill>
                <a:latin typeface="Titillium Web"/>
              </a:rPr>
              <a:t>Rada ekonomiczna</a:t>
            </a:r>
            <a:endParaRPr lang="pl-PL" b="1" dirty="0">
              <a:solidFill>
                <a:srgbClr val="F89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38247" y="1250902"/>
            <a:ext cx="5742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8901F"/>
                </a:solidFill>
                <a:latin typeface="fdArial Black"/>
              </a:rPr>
              <a:t>3. NAWRÓCENIE INSTYTUCJONALNE</a:t>
            </a:r>
            <a:endParaRPr lang="pl-PL" sz="2400" b="1" dirty="0">
              <a:solidFill>
                <a:srgbClr val="F8901F"/>
              </a:solidFill>
              <a:latin typeface="fdArial Black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342017" y="283382"/>
            <a:ext cx="9276805" cy="10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Reforma na trzech poziomach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817561" y="2830415"/>
            <a:ext cx="8325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”…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Wspólnota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otwartych i wolnych mężczyzn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kobiet,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którzy współpracują</a:t>
            </a:r>
            <a:b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 sposób odpowiedzialny. Niech trwa w </a:t>
            </a:r>
            <a: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postawie nieustającej samokrytyki</a:t>
            </a:r>
            <a:b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ciągłych poszukiwań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w których </a:t>
            </a:r>
            <a: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wszyscy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aktywnie i solidarnie </a:t>
            </a:r>
            <a: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uczestniczą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Chodzi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o to, aby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wszystkich poziomach istniały </a:t>
            </a:r>
            <a:r>
              <a:rPr lang="pl-PL" altLang="pl-PL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struktury uczestnictwa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świeckich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, konsekrowanych i kapłanów oraz możliwość wyboru przedstawicieli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przywódców.”</a:t>
            </a:r>
          </a:p>
          <a:p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469341" y="4861740"/>
            <a:ext cx="7978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altLang="en-US" i="1" dirty="0">
                <a:latin typeface="Franklin Gothic Book" panose="020B0503020102020204" pitchFamily="34" charset="0"/>
              </a:rPr>
              <a:t>—</a:t>
            </a:r>
            <a:r>
              <a:rPr lang="pl-PL" altLang="pl-PL" i="1" dirty="0">
                <a:latin typeface="Franklin Gothic Book" panose="020B0503020102020204" pitchFamily="34" charset="0"/>
              </a:rPr>
              <a:t> Ronaldo </a:t>
            </a:r>
            <a:r>
              <a:rPr lang="pl-PL" altLang="pl-PL" i="1" dirty="0" err="1">
                <a:latin typeface="Franklin Gothic Book" panose="020B0503020102020204" pitchFamily="34" charset="0"/>
              </a:rPr>
              <a:t>Muñoz</a:t>
            </a:r>
            <a:r>
              <a:rPr lang="pl-PL" altLang="pl-PL" i="1" dirty="0">
                <a:latin typeface="Franklin Gothic Book" panose="020B0503020102020204" pitchFamily="34" charset="0"/>
              </a:rPr>
              <a:t>, Nowa świadomość Kościoła w Ameryce Łacińskiej, 1974</a:t>
            </a:r>
            <a:endParaRPr lang="pl-PL" altLang="pl-PL" i="1" dirty="0">
              <a:latin typeface="Franklin Gothic Book" panose="020B05030201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721027" y="2048235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fdArial Black"/>
              </a:rPr>
              <a:t>Klerykalizm a struktury uczestnictwa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7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58492" y="4734338"/>
            <a:ext cx="7350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Międzynarodowa Komisja Teologiczna, </a:t>
            </a:r>
            <a:r>
              <a:rPr lang="pl-PL" alt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Synodalność w życiu i misji Kościoła</a:t>
            </a:r>
            <a:endParaRPr lang="pl-PL" altLang="pl-PL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99597" y="271863"/>
            <a:ext cx="10952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Przedmiotem synodalności jest nie tylko poprawa zwykłej redystrybucji współodpowiedzialności kościelnej, ale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wywołanie autentycznego 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zaangażowania całego </a:t>
            </a:r>
            <a: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 Bożego w funkcje nauczania, </a:t>
            </a:r>
            <a:r>
              <a:rPr lang="pl-PL" altLang="pl-PL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uświęcania i </a:t>
            </a:r>
            <a:r>
              <a:rPr lang="pl-PL" altLang="pl-PL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w świetle klasycznej średniowiecznej zasady, zgodnie z którą to, </a:t>
            </a:r>
            <a:r>
              <a:rPr lang="pl-PL" altLang="pl-PL" i="1" dirty="0">
                <a:latin typeface="Arial" panose="020B0604020202020204" pitchFamily="34" charset="0"/>
                <a:cs typeface="Arial" panose="020B0604020202020204" pitchFamily="34" charset="0"/>
              </a:rPr>
              <a:t>co dotyczy wszystkich, musi być rozpatrzone i zatwierdzone przez wszystkich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3804" y="1709562"/>
            <a:ext cx="10676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„w Kościele synodalnym 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cała wspólnota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, w wolności i bogatej różnorodności jej członków, jest wezwana do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modlitwy, słuchania, analizowania, dialogu i doradzania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, aby 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podejmowane decyzje duszpasterskie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były bardziej zgodne z wolą Bożą”;</a:t>
            </a: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7511" y="2944951"/>
            <a:ext cx="10769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„Kościół synodalny jest 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Kościołem opartym na uczestnictwie i współodpowiedzialności</a:t>
            </a: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 sprawowaniu synodalności jest powołany do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wyrażania </a:t>
            </a:r>
            <a:r>
              <a:rPr lang="pl-PL" altLang="pl-PL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udziału wszystkich</a:t>
            </a: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zgodnie z powołaniem każdego, z upoważnienia nadanego przez Chrystusa Kolegium Biskupów, któremu przewodniczy Papież. </a:t>
            </a:r>
            <a:r>
              <a:rPr lang="pl-PL" alt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Uczestnictwo polega na tym, że wszyscy wierni są upoważnieni i powołani do tego, aby służyć pozostałym darami otrzymanymi od Ducha Świętego ”. </a:t>
            </a:r>
            <a:endParaRPr lang="pl-PL" alt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03656" y="5827755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F8901F"/>
                </a:solidFill>
                <a:latin typeface="fdArial Black"/>
              </a:rPr>
              <a:t>Decision</a:t>
            </a:r>
            <a:r>
              <a:rPr lang="pl-PL" b="1" dirty="0" smtClean="0">
                <a:solidFill>
                  <a:srgbClr val="F8901F"/>
                </a:solidFill>
                <a:latin typeface="fdArial Black"/>
              </a:rPr>
              <a:t> </a:t>
            </a:r>
            <a:r>
              <a:rPr lang="pl-PL" b="1" dirty="0" err="1" smtClean="0">
                <a:solidFill>
                  <a:srgbClr val="F8901F"/>
                </a:solidFill>
                <a:latin typeface="fdArial Black"/>
              </a:rPr>
              <a:t>taking</a:t>
            </a:r>
            <a:r>
              <a:rPr lang="pl-PL" b="1" dirty="0" smtClean="0">
                <a:solidFill>
                  <a:srgbClr val="F8901F"/>
                </a:solidFill>
                <a:latin typeface="fdArial Black"/>
              </a:rPr>
              <a:t> &amp; </a:t>
            </a:r>
            <a:r>
              <a:rPr lang="pl-PL" b="1" dirty="0" err="1" smtClean="0">
                <a:solidFill>
                  <a:srgbClr val="F8901F"/>
                </a:solidFill>
                <a:latin typeface="fdArial Black"/>
              </a:rPr>
              <a:t>Decision</a:t>
            </a:r>
            <a:r>
              <a:rPr lang="pl-PL" b="1" dirty="0" smtClean="0">
                <a:solidFill>
                  <a:srgbClr val="F8901F"/>
                </a:solidFill>
                <a:latin typeface="fdArial Black"/>
              </a:rPr>
              <a:t> </a:t>
            </a:r>
            <a:r>
              <a:rPr lang="pl-PL" b="1" dirty="0" err="1" smtClean="0">
                <a:solidFill>
                  <a:srgbClr val="F8901F"/>
                </a:solidFill>
                <a:latin typeface="fdArial Black"/>
              </a:rPr>
              <a:t>making</a:t>
            </a:r>
            <a:endParaRPr lang="pl-PL" b="1" dirty="0">
              <a:solidFill>
                <a:srgbClr val="F89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949034" y="1500556"/>
            <a:ext cx="2642755" cy="42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latin typeface="fdArial Black"/>
              </a:rPr>
              <a:t>słuchanie</a:t>
            </a:r>
            <a:endParaRPr lang="pl-PL" b="1" dirty="0">
              <a:solidFill>
                <a:srgbClr val="FFC000"/>
              </a:solidFill>
              <a:latin typeface="fdArial Black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55516" y="3939856"/>
            <a:ext cx="5302828" cy="67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rgbClr val="FF3399"/>
                </a:solidFill>
                <a:latin typeface="fdArial Black"/>
              </a:rPr>
              <a:t>Współodpowiedzialność</a:t>
            </a:r>
            <a:br>
              <a:rPr lang="pl-PL" b="1" dirty="0" smtClean="0">
                <a:solidFill>
                  <a:srgbClr val="FF3399"/>
                </a:solidFill>
                <a:latin typeface="fdArial Black"/>
              </a:rPr>
            </a:br>
            <a:r>
              <a:rPr lang="pl-PL" b="1" dirty="0" smtClean="0">
                <a:solidFill>
                  <a:srgbClr val="FF3399"/>
                </a:solidFill>
                <a:latin typeface="fdArial Black"/>
              </a:rPr>
              <a:t> za misję</a:t>
            </a:r>
            <a:endParaRPr lang="pl-PL" b="1" dirty="0">
              <a:solidFill>
                <a:srgbClr val="FF3399"/>
              </a:solidFill>
              <a:latin typeface="fdArial Black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405869" y="1729502"/>
            <a:ext cx="5474277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rgbClr val="A81E84"/>
                </a:solidFill>
                <a:latin typeface="fdArial Black"/>
              </a:rPr>
              <a:t>Wspólnie podejmujący decyzje</a:t>
            </a:r>
            <a:endParaRPr lang="pl-PL" b="1" dirty="0">
              <a:solidFill>
                <a:srgbClr val="A81E84"/>
              </a:solidFill>
              <a:latin typeface="fdArial Black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610591" y="-46148"/>
            <a:ext cx="10396882" cy="1151965"/>
          </a:xfrm>
        </p:spPr>
        <p:txBody>
          <a:bodyPr/>
          <a:lstStyle/>
          <a:p>
            <a:r>
              <a:rPr lang="pl-PL" dirty="0" smtClean="0"/>
              <a:t>Cechy kościoła synodalnego</a:t>
            </a:r>
            <a:endParaRPr lang="pl-PL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55516" y="3096497"/>
            <a:ext cx="7990608" cy="531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9900"/>
                </a:solidFill>
                <a:latin typeface="fdArial Black"/>
              </a:rPr>
              <a:t>Równa godność wszystkich</a:t>
            </a:r>
            <a:endParaRPr lang="pl-PL" b="1" dirty="0">
              <a:solidFill>
                <a:srgbClr val="FF9900"/>
              </a:solidFill>
              <a:latin typeface="fdArial Black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191014" y="4781642"/>
            <a:ext cx="10134599" cy="94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fdArial Black"/>
              </a:rPr>
              <a:t>Komunia: jedność w różnorodności</a:t>
            </a:r>
            <a:endParaRPr lang="pl-PL" dirty="0">
              <a:latin typeface="fdArial Black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3847622" y="944766"/>
            <a:ext cx="4821382" cy="5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fdArial Black"/>
              </a:rPr>
              <a:t>Podążający razem</a:t>
            </a:r>
            <a:endParaRPr lang="pl-PL" dirty="0">
              <a:latin typeface="fdArial Black"/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2862695" y="2240480"/>
            <a:ext cx="2642755" cy="42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0000"/>
                </a:solidFill>
                <a:latin typeface="fdArial Black"/>
              </a:rPr>
              <a:t>rozeznawanie</a:t>
            </a:r>
            <a:endParaRPr lang="pl-PL" b="1" dirty="0">
              <a:solidFill>
                <a:srgbClr val="FF0000"/>
              </a:solidFill>
              <a:latin typeface="fdArial Black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809032" y="3943550"/>
            <a:ext cx="4821382" cy="5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990000"/>
                </a:solidFill>
                <a:latin typeface="fdArial Black"/>
              </a:rPr>
              <a:t>współuczestnictwo</a:t>
            </a:r>
            <a:endParaRPr lang="pl-PL" b="1" dirty="0">
              <a:solidFill>
                <a:srgbClr val="990000"/>
              </a:solidFill>
              <a:latin typeface="fd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573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Odpowiedź na nadużycia</a:t>
            </a:r>
            <a:endParaRPr lang="pl-PL" dirty="0"/>
          </a:p>
        </p:txBody>
      </p:sp>
      <p:sp>
        <p:nvSpPr>
          <p:cNvPr id="6" name="Prostokąt 3"/>
          <p:cNvSpPr>
            <a:spLocks noChangeArrowheads="1"/>
          </p:cNvSpPr>
          <p:nvPr/>
        </p:nvSpPr>
        <p:spPr bwMode="auto">
          <a:xfrm>
            <a:off x="955964" y="2337955"/>
            <a:ext cx="85010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pl-PL" altLang="pl-PL" sz="2000" dirty="0">
                <a:solidFill>
                  <a:srgbClr val="000000"/>
                </a:solidFill>
              </a:rPr>
              <a:t>„</a:t>
            </a:r>
            <a:r>
              <a:rPr lang="pl-PL" altLang="pl-PL" sz="2000" b="1" dirty="0">
                <a:solidFill>
                  <a:srgbClr val="C00000"/>
                </a:solidFill>
              </a:rPr>
              <a:t>Klerykalizm jest prawdziwą </a:t>
            </a:r>
            <a:r>
              <a:rPr lang="pl-PL" altLang="pl-PL" sz="2000" b="1" i="1" dirty="0">
                <a:solidFill>
                  <a:srgbClr val="C00000"/>
                </a:solidFill>
              </a:rPr>
              <a:t>perwersją</a:t>
            </a:r>
            <a:r>
              <a:rPr lang="pl-PL" altLang="pl-PL" sz="2000" b="1" dirty="0">
                <a:solidFill>
                  <a:srgbClr val="C00000"/>
                </a:solidFill>
              </a:rPr>
              <a:t> w Kościele </a:t>
            </a:r>
            <a:r>
              <a:rPr lang="pl-PL" altLang="pl-PL" sz="2000" dirty="0">
                <a:solidFill>
                  <a:srgbClr val="000000"/>
                </a:solidFill>
              </a:rPr>
              <a:t>(…) Klerykalizm potępia, oddziela, frustruje, </a:t>
            </a:r>
            <a:r>
              <a:rPr lang="pl-PL" altLang="pl-PL" sz="2000" b="1" dirty="0">
                <a:solidFill>
                  <a:srgbClr val="C00000"/>
                </a:solidFill>
              </a:rPr>
              <a:t>gardzi ludem Bożym</a:t>
            </a:r>
            <a:r>
              <a:rPr lang="pl-PL" altLang="pl-PL" sz="2000" dirty="0">
                <a:solidFill>
                  <a:srgbClr val="000000"/>
                </a:solidFill>
              </a:rPr>
              <a:t>”. „Trzeba zdecydowanie przezwyciężyć </a:t>
            </a:r>
            <a:r>
              <a:rPr lang="pl-PL" altLang="pl-PL" sz="2000" b="1" dirty="0">
                <a:solidFill>
                  <a:srgbClr val="C00000"/>
                </a:solidFill>
              </a:rPr>
              <a:t>plagę</a:t>
            </a:r>
            <a:r>
              <a:rPr lang="pl-PL" altLang="pl-PL" sz="2000" dirty="0">
                <a:solidFill>
                  <a:srgbClr val="000000"/>
                </a:solidFill>
              </a:rPr>
              <a:t> klerykalizmu (…). Klerykalizm jest </a:t>
            </a:r>
            <a:r>
              <a:rPr lang="pl-PL" altLang="pl-PL" sz="2000" b="1" i="1" dirty="0">
                <a:solidFill>
                  <a:srgbClr val="C00000"/>
                </a:solidFill>
              </a:rPr>
              <a:t>wypaczeniem</a:t>
            </a:r>
            <a:r>
              <a:rPr lang="pl-PL" altLang="pl-PL" sz="2000" dirty="0">
                <a:solidFill>
                  <a:srgbClr val="000000"/>
                </a:solidFill>
              </a:rPr>
              <a:t> i jest </a:t>
            </a:r>
            <a:r>
              <a:rPr lang="pl-PL" altLang="pl-PL" sz="2000" b="1" u="sng" dirty="0">
                <a:solidFill>
                  <a:srgbClr val="C00000"/>
                </a:solidFill>
              </a:rPr>
              <a:t>ź</a:t>
            </a:r>
            <a:r>
              <a:rPr lang="pl-PL" altLang="pl-PL" sz="2000" b="1" i="1" u="sng" dirty="0">
                <a:solidFill>
                  <a:srgbClr val="C00000"/>
                </a:solidFill>
              </a:rPr>
              <a:t>ródłem wielorakiego zła w Kościele</a:t>
            </a:r>
            <a:r>
              <a:rPr lang="pl-PL" altLang="pl-PL" sz="2000" dirty="0">
                <a:solidFill>
                  <a:srgbClr val="000000"/>
                </a:solidFill>
              </a:rPr>
              <a:t>: musimy pokornie prosić o przebaczenie za to zło , a przede wszystkim stworzyć warunki, aby go nie powtarzać ” </a:t>
            </a:r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3767483" y="4362801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en-US" sz="1400" i="1" dirty="0">
                <a:latin typeface="Franklin Gothic Book" panose="020B0503020102020204" pitchFamily="34" charset="0"/>
              </a:rPr>
              <a:t>— </a:t>
            </a:r>
            <a:r>
              <a:rPr lang="pl-PL" altLang="pl-PL" sz="1400" dirty="0"/>
              <a:t>Franciszek</a:t>
            </a:r>
            <a:r>
              <a:rPr lang="pl-PL" altLang="pl-PL" sz="1400" dirty="0">
                <a:latin typeface="Franklin Gothic Book" panose="020B0503020102020204" pitchFamily="34" charset="0"/>
              </a:rPr>
              <a:t>, </a:t>
            </a:r>
            <a:r>
              <a:rPr lang="pl-PL" altLang="pl-PL" sz="1400" i="1" dirty="0">
                <a:latin typeface="Franklin Gothic Book" panose="020B0503020102020204" pitchFamily="34" charset="0"/>
              </a:rPr>
              <a:t>Suwerenność ludu Bożego. Spotkanie Papieża z jezuitami z Mozambiku</a:t>
            </a:r>
            <a:br>
              <a:rPr lang="pl-PL" altLang="pl-PL" sz="1400" i="1" dirty="0">
                <a:latin typeface="Franklin Gothic Book" panose="020B0503020102020204" pitchFamily="34" charset="0"/>
              </a:rPr>
            </a:br>
            <a:r>
              <a:rPr lang="pl-PL" altLang="pl-PL" sz="1400" i="1" dirty="0">
                <a:latin typeface="Franklin Gothic Book" panose="020B0503020102020204" pitchFamily="34" charset="0"/>
              </a:rPr>
              <a:t> i Madagaskaru (5 września 2019).</a:t>
            </a:r>
          </a:p>
        </p:txBody>
      </p:sp>
    </p:spTree>
    <p:extLst>
      <p:ext uri="{BB962C8B-B14F-4D97-AF65-F5344CB8AC3E}">
        <p14:creationId xmlns:p14="http://schemas.microsoft.com/office/powerpoint/2010/main" val="33753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174</TotalTime>
  <Words>567</Words>
  <Application>Microsoft Office PowerPoint</Application>
  <PresentationFormat>Panoramiczny</PresentationFormat>
  <Paragraphs>61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Calibri</vt:lpstr>
      <vt:lpstr>fdArial Black</vt:lpstr>
      <vt:lpstr>Franklin Gothic Book</vt:lpstr>
      <vt:lpstr>Impact</vt:lpstr>
      <vt:lpstr>Roboto</vt:lpstr>
      <vt:lpstr>Titillium Web</vt:lpstr>
      <vt:lpstr>Wydarzenie główne</vt:lpstr>
      <vt:lpstr>Logo synodu</vt:lpstr>
      <vt:lpstr>synodalność jest konstytutywna dla Kościoła</vt:lpstr>
      <vt:lpstr>Czym więc jest synodalność?</vt:lpstr>
      <vt:lpstr>Reforma na trzech poziomach</vt:lpstr>
      <vt:lpstr>Reforma na trzech poziomach</vt:lpstr>
      <vt:lpstr>Prezentacja programu PowerPoint</vt:lpstr>
      <vt:lpstr>Prezentacja programu PowerPoint</vt:lpstr>
      <vt:lpstr>Cechy kościoła synodalnego</vt:lpstr>
      <vt:lpstr>Odpowiedź na nadużycia</vt:lpstr>
      <vt:lpstr>Odpowiedź na nadużycia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synodalność</dc:title>
  <dc:creator>Servidores</dc:creator>
  <cp:lastModifiedBy>Servidores</cp:lastModifiedBy>
  <cp:revision>19</cp:revision>
  <cp:lastPrinted>2021-11-03T16:49:59Z</cp:lastPrinted>
  <dcterms:created xsi:type="dcterms:W3CDTF">2021-11-03T15:35:50Z</dcterms:created>
  <dcterms:modified xsi:type="dcterms:W3CDTF">2021-11-07T17:06:21Z</dcterms:modified>
</cp:coreProperties>
</file>